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5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EF65232A-844A-4B47-8449-6F136E50C62A}" type="datetimeFigureOut">
              <a:rPr lang="en-US" smtClean="0"/>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63C0FC-01AD-45B5-A2CE-B177956730C3}" type="slidenum">
              <a:rPr lang="en-US" smtClean="0"/>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65232A-844A-4B47-8449-6F136E50C62A}" type="datetimeFigureOut">
              <a:rPr lang="en-US" smtClean="0"/>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63C0FC-01AD-45B5-A2CE-B177956730C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65232A-844A-4B47-8449-6F136E50C62A}" type="datetimeFigureOut">
              <a:rPr lang="en-US" smtClean="0"/>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63C0FC-01AD-45B5-A2CE-B177956730C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EF65232A-844A-4B47-8449-6F136E50C62A}" type="datetimeFigureOut">
              <a:rPr lang="en-US" smtClean="0"/>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63C0FC-01AD-45B5-A2CE-B177956730C3}"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65232A-844A-4B47-8449-6F136E50C62A}" type="datetimeFigureOut">
              <a:rPr lang="en-US" smtClean="0"/>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63C0FC-01AD-45B5-A2CE-B177956730C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EF65232A-844A-4B47-8449-6F136E50C62A}" type="datetimeFigureOut">
              <a:rPr lang="en-US" smtClean="0"/>
              <a:t>11/13/2013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63C0FC-01AD-45B5-A2CE-B177956730C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EF65232A-844A-4B47-8449-6F136E50C62A}" type="datetimeFigureOut">
              <a:rPr lang="en-US" smtClean="0"/>
              <a:t>11/13/2013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63C0FC-01AD-45B5-A2CE-B177956730C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F65232A-844A-4B47-8449-6F136E50C62A}" type="datetimeFigureOut">
              <a:rPr lang="en-US" smtClean="0"/>
              <a:t>11/13/2013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63C0FC-01AD-45B5-A2CE-B177956730C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65232A-844A-4B47-8449-6F136E50C62A}" type="datetimeFigureOut">
              <a:rPr lang="en-US" smtClean="0"/>
              <a:t>11/13/2013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63C0FC-01AD-45B5-A2CE-B177956730C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65232A-844A-4B47-8449-6F136E50C62A}" type="datetimeFigureOut">
              <a:rPr lang="en-US" smtClean="0"/>
              <a:t>11/13/2013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63C0FC-01AD-45B5-A2CE-B177956730C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65232A-844A-4B47-8449-6F136E50C62A}" type="datetimeFigureOut">
              <a:rPr lang="en-US" smtClean="0"/>
              <a:t>11/13/2013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63C0FC-01AD-45B5-A2CE-B177956730C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EF65232A-844A-4B47-8449-6F136E50C62A}" type="datetimeFigureOut">
              <a:rPr lang="en-US" smtClean="0"/>
              <a:t>11/13/2013</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9A63C0FC-01AD-45B5-A2CE-B177956730C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hyperlink" Target="http://physics.uoregon.edu/~soper/stars/brightness.html" TargetMode="External"/><Relationship Id="rId2" Type="http://schemas.openxmlformats.org/officeDocument/2006/relationships/hyperlink" Target="http://m.teachastronomy.com/astropedia/article/Apparent-Brightness" TargetMode="External"/><Relationship Id="rId1" Type="http://schemas.openxmlformats.org/officeDocument/2006/relationships/slideLayout" Target="../slideLayouts/slideLayout2.xml"/><Relationship Id="rId4" Type="http://schemas.openxmlformats.org/officeDocument/2006/relationships/hyperlink" Target="http://en.wikipedia.org/wiki/Luminosit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Bear Elder</a:t>
            </a:r>
          </a:p>
          <a:p>
            <a:r>
              <a:rPr lang="en-US" dirty="0" smtClean="0"/>
              <a:t>Paul Lim</a:t>
            </a:r>
            <a:endParaRPr lang="en-US" dirty="0"/>
          </a:p>
        </p:txBody>
      </p:sp>
      <p:sp>
        <p:nvSpPr>
          <p:cNvPr id="2" name="Title 1"/>
          <p:cNvSpPr>
            <a:spLocks noGrp="1"/>
          </p:cNvSpPr>
          <p:nvPr>
            <p:ph type="ctrTitle"/>
          </p:nvPr>
        </p:nvSpPr>
        <p:spPr/>
        <p:txBody>
          <a:bodyPr/>
          <a:lstStyle/>
          <a:p>
            <a:r>
              <a:rPr lang="en-US" dirty="0" smtClean="0"/>
              <a:t>Luminosity, Apparent Brightness, and stellar Luminosity</a:t>
            </a:r>
            <a:endParaRPr lang="en-US" dirty="0"/>
          </a:p>
        </p:txBody>
      </p:sp>
    </p:spTree>
    <p:extLst>
      <p:ext uri="{BB962C8B-B14F-4D97-AF65-F5344CB8AC3E}">
        <p14:creationId xmlns:p14="http://schemas.microsoft.com/office/powerpoint/2010/main" val="900774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LUMINOSITY</a:t>
            </a:r>
            <a:endParaRPr lang="en-US" dirty="0"/>
          </a:p>
        </p:txBody>
      </p:sp>
      <p:sp>
        <p:nvSpPr>
          <p:cNvPr id="3" name="Content Placeholder 2"/>
          <p:cNvSpPr>
            <a:spLocks noGrp="1"/>
          </p:cNvSpPr>
          <p:nvPr>
            <p:ph sz="quarter" idx="13"/>
          </p:nvPr>
        </p:nvSpPr>
        <p:spPr/>
        <p:txBody>
          <a:bodyPr/>
          <a:lstStyle/>
          <a:p>
            <a:r>
              <a:rPr lang="en-US" dirty="0"/>
              <a:t>In astronomy, luminosity measures the total amount of energy emitted by a star or other astronomical object per unit time. Thus the SI units of this definition of luminosity are joules per </a:t>
            </a:r>
            <a:r>
              <a:rPr lang="en-US" dirty="0" smtClean="0"/>
              <a:t>second</a:t>
            </a:r>
            <a:r>
              <a:rPr lang="en-US" dirty="0"/>
              <a:t>, which are watts. </a:t>
            </a:r>
            <a:endParaRPr lang="en-US" dirty="0" smtClean="0"/>
          </a:p>
          <a:p>
            <a:r>
              <a:rPr lang="en-US" dirty="0"/>
              <a:t>It is most frequently measured in two forms: </a:t>
            </a:r>
            <a:r>
              <a:rPr lang="en-US" dirty="0" smtClean="0"/>
              <a:t>visual and bolometric , although </a:t>
            </a:r>
            <a:r>
              <a:rPr lang="en-US" dirty="0"/>
              <a:t>luminosities at other wavelengths are increasingly being used as instruments become available to measure them. </a:t>
            </a:r>
            <a:endParaRPr lang="en-US" dirty="0" smtClean="0"/>
          </a:p>
          <a:p>
            <a:r>
              <a:rPr lang="en-US" dirty="0" smtClean="0"/>
              <a:t>A </a:t>
            </a:r>
            <a:r>
              <a:rPr lang="en-US" dirty="0"/>
              <a:t>bolometer is the instrument used to measure radiant energy over a wide band by absorption and measurement of heating. </a:t>
            </a:r>
            <a:endParaRPr lang="en-US" dirty="0" smtClean="0"/>
          </a:p>
          <a:p>
            <a:r>
              <a:rPr lang="en-US" dirty="0" smtClean="0"/>
              <a:t>Luminosity is an intrinsic property of a star, it does not depend in any way on the location or motion of the observer. It is sometimes referred to as absolute brightness.</a:t>
            </a:r>
            <a:endParaRPr lang="en-US" dirty="0"/>
          </a:p>
        </p:txBody>
      </p:sp>
    </p:spTree>
    <p:extLst>
      <p:ext uri="{BB962C8B-B14F-4D97-AF65-F5344CB8AC3E}">
        <p14:creationId xmlns:p14="http://schemas.microsoft.com/office/powerpoint/2010/main" val="803737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Apparent Brightness</a:t>
            </a:r>
            <a:endParaRPr lang="en-US" dirty="0"/>
          </a:p>
        </p:txBody>
      </p:sp>
      <p:sp>
        <p:nvSpPr>
          <p:cNvPr id="3" name="Content Placeholder 2"/>
          <p:cNvSpPr>
            <a:spLocks noGrp="1"/>
          </p:cNvSpPr>
          <p:nvPr>
            <p:ph sz="quarter" idx="13"/>
          </p:nvPr>
        </p:nvSpPr>
        <p:spPr/>
        <p:txBody>
          <a:bodyPr/>
          <a:lstStyle/>
          <a:p>
            <a:r>
              <a:rPr lang="en-US" dirty="0" smtClean="0"/>
              <a:t>When we look at a star, we don’t see its luminosity but rather its apparent brightness. Apparent brightness is the amount of energy striking unit area of some light-sensitive surface or device(such as a CCD chip or a human eye) per unit time.</a:t>
            </a:r>
          </a:p>
          <a:p>
            <a:r>
              <a:rPr lang="en-US" dirty="0"/>
              <a:t>Apparent brightness can be defined as the number of photons per second collected at the Earth from an astronomical source. Apparent brightness depends on the light-collecting aperture of the viewing device and on the distance to the source. A star appears much brighter as seen through a telescope than it does viewed by eye - the larger aperture of the telescope can collect many more photons per second. </a:t>
            </a:r>
            <a:endParaRPr lang="en-US" dirty="0" smtClean="0"/>
          </a:p>
          <a:p>
            <a:r>
              <a:rPr lang="en-US" dirty="0" smtClean="0"/>
              <a:t>Apparent brightness is most commonly referred to as</a:t>
            </a:r>
            <a:r>
              <a:rPr lang="en-US" i="1" dirty="0" smtClean="0"/>
              <a:t> apparent magnitude.</a:t>
            </a:r>
            <a:endParaRPr lang="en-US" dirty="0" smtClean="0"/>
          </a:p>
          <a:p>
            <a:r>
              <a:rPr lang="en-US" dirty="0"/>
              <a:t>The apparent magnitude </a:t>
            </a:r>
            <a:r>
              <a:rPr lang="en-US" dirty="0" smtClean="0"/>
              <a:t>of </a:t>
            </a:r>
            <a:r>
              <a:rPr lang="en-US" dirty="0"/>
              <a:t>a celestial body is a measure of its brightness as seen by an observer on Earth, adjusted to the value it would have in the absence of the atmosphere. The brighter the object appears, the lower the value of its magnitude. Generally the visible </a:t>
            </a:r>
            <a:r>
              <a:rPr lang="en-US" dirty="0" smtClean="0"/>
              <a:t>spectrum </a:t>
            </a:r>
            <a:r>
              <a:rPr lang="en-US" dirty="0"/>
              <a:t>is used as a basis for the apparent </a:t>
            </a:r>
            <a:r>
              <a:rPr lang="en-US" dirty="0" smtClean="0"/>
              <a:t>magnitude.</a:t>
            </a:r>
            <a:endParaRPr lang="en-US" dirty="0"/>
          </a:p>
        </p:txBody>
      </p:sp>
    </p:spTree>
    <p:extLst>
      <p:ext uri="{BB962C8B-B14F-4D97-AF65-F5344CB8AC3E}">
        <p14:creationId xmlns:p14="http://schemas.microsoft.com/office/powerpoint/2010/main" val="1283000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3"/>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599" y="304800"/>
            <a:ext cx="3662363" cy="24818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304800"/>
            <a:ext cx="3776663" cy="25131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437" y="2817998"/>
            <a:ext cx="3438525" cy="28032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9458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3"/>
          </p:nvPr>
        </p:nvSpPr>
        <p:spPr/>
        <p:txBody>
          <a:bodyPr>
            <a:normAutofit fontScale="85000" lnSpcReduction="10000"/>
          </a:bodyPr>
          <a:lstStyle/>
          <a:p>
            <a:r>
              <a:rPr lang="en-US" dirty="0"/>
              <a:t>A star's luminosity can be determined from two stellar characteristics: size and effective temperature</a:t>
            </a:r>
            <a:r>
              <a:rPr lang="en-US" dirty="0" smtClean="0"/>
              <a:t>. The </a:t>
            </a:r>
            <a:r>
              <a:rPr lang="en-US" dirty="0"/>
              <a:t>former is typically represented in terms of solar </a:t>
            </a:r>
            <a:r>
              <a:rPr lang="en-US" dirty="0" smtClean="0"/>
              <a:t>radii, while </a:t>
            </a:r>
            <a:r>
              <a:rPr lang="en-US" dirty="0"/>
              <a:t>the latter is represented in kelvins, but in most cases neither can be measured directly. To determine a star's radius, two other metrics are needed: the star's angular diameter and its distance from Earth, often calculated using </a:t>
            </a:r>
            <a:r>
              <a:rPr lang="en-US" dirty="0" smtClean="0"/>
              <a:t>parallax.</a:t>
            </a:r>
          </a:p>
          <a:p>
            <a:r>
              <a:rPr lang="en-US" dirty="0" smtClean="0"/>
              <a:t>Both </a:t>
            </a:r>
            <a:r>
              <a:rPr lang="en-US" dirty="0"/>
              <a:t>can be measured with great accuracy in certain cases, with cool </a:t>
            </a:r>
            <a:r>
              <a:rPr lang="en-US" dirty="0" smtClean="0"/>
              <a:t>super giants </a:t>
            </a:r>
            <a:r>
              <a:rPr lang="en-US" dirty="0"/>
              <a:t>often having large angular diameters, and some cool evolved stars having masers in their atmospheres that can be used to measure the </a:t>
            </a:r>
            <a:r>
              <a:rPr lang="en-US" dirty="0" smtClean="0"/>
              <a:t>parallax. However </a:t>
            </a:r>
            <a:r>
              <a:rPr lang="en-US" dirty="0"/>
              <a:t>for most stars the angular diameter or parallax, or both, are far below our ability to measure with any </a:t>
            </a:r>
            <a:r>
              <a:rPr lang="en-US" dirty="0" smtClean="0"/>
              <a:t>certainty.</a:t>
            </a:r>
          </a:p>
          <a:p>
            <a:endParaRPr lang="en-US" dirty="0"/>
          </a:p>
        </p:txBody>
      </p:sp>
      <p:sp>
        <p:nvSpPr>
          <p:cNvPr id="8" name="Content Placeholder 7"/>
          <p:cNvSpPr>
            <a:spLocks noGrp="1"/>
          </p:cNvSpPr>
          <p:nvPr>
            <p:ph sz="quarter" idx="14"/>
          </p:nvPr>
        </p:nvSpPr>
        <p:spPr/>
        <p:txBody>
          <a:bodyPr/>
          <a:lstStyle/>
          <a:p>
            <a:r>
              <a:rPr lang="en-US" dirty="0"/>
              <a:t>A star's luminosity (the amount of energy it emits in a given time) is determined by its brightness, size and distance. Astronomers use a photometer or a charge-coupled device to measure the amount of light emitted from a star. Once they know the brightness of the star and its distance from Earth, they can calculate its luminosity; closer stars appear brighter than those farther away. </a:t>
            </a:r>
          </a:p>
        </p:txBody>
      </p:sp>
      <p:sp>
        <p:nvSpPr>
          <p:cNvPr id="6" name="Title 5"/>
          <p:cNvSpPr>
            <a:spLocks noGrp="1"/>
          </p:cNvSpPr>
          <p:nvPr>
            <p:ph type="title"/>
          </p:nvPr>
        </p:nvSpPr>
        <p:spPr/>
        <p:txBody>
          <a:bodyPr/>
          <a:lstStyle/>
          <a:p>
            <a:r>
              <a:rPr lang="en-US" dirty="0" smtClean="0"/>
              <a:t>Stellar Luminosity</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5029200"/>
            <a:ext cx="3581400"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37618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3"/>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599" y="304800"/>
            <a:ext cx="3886201" cy="41179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799" y="304800"/>
            <a:ext cx="4035097"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2946384"/>
            <a:ext cx="4035096" cy="27305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98311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3"/>
          </p:nvPr>
        </p:nvSpPr>
        <p:spPr/>
        <p:txBody>
          <a:bodyPr/>
          <a:lstStyle/>
          <a:p>
            <a:r>
              <a:rPr lang="en-US" dirty="0">
                <a:hlinkClick r:id="rId2"/>
              </a:rPr>
              <a:t>http://</a:t>
            </a:r>
            <a:r>
              <a:rPr lang="en-US" dirty="0" smtClean="0">
                <a:hlinkClick r:id="rId2"/>
              </a:rPr>
              <a:t>m.teachastronomy.com/astropedia/article/Apparent-Brightness</a:t>
            </a:r>
            <a:endParaRPr lang="en-US" dirty="0" smtClean="0"/>
          </a:p>
          <a:p>
            <a:r>
              <a:rPr lang="en-US" dirty="0">
                <a:hlinkClick r:id="rId3"/>
              </a:rPr>
              <a:t>http://physics.uoregon.edu/~</a:t>
            </a:r>
            <a:r>
              <a:rPr lang="en-US" dirty="0" smtClean="0">
                <a:hlinkClick r:id="rId3"/>
              </a:rPr>
              <a:t>soper/stars/brightness.html</a:t>
            </a:r>
            <a:endParaRPr lang="en-US" dirty="0" smtClean="0"/>
          </a:p>
          <a:p>
            <a:r>
              <a:rPr lang="en-US" dirty="0">
                <a:hlinkClick r:id="rId4"/>
              </a:rPr>
              <a:t>http://</a:t>
            </a:r>
            <a:r>
              <a:rPr lang="en-US" dirty="0" smtClean="0">
                <a:hlinkClick r:id="rId4"/>
              </a:rPr>
              <a:t>en.wikipedia.org/wiki/Luminosity</a:t>
            </a:r>
            <a:endParaRPr lang="en-US" dirty="0" smtClean="0"/>
          </a:p>
          <a:p>
            <a:endParaRPr lang="en-US" dirty="0"/>
          </a:p>
        </p:txBody>
      </p:sp>
    </p:spTree>
    <p:extLst>
      <p:ext uri="{BB962C8B-B14F-4D97-AF65-F5344CB8AC3E}">
        <p14:creationId xmlns:p14="http://schemas.microsoft.com/office/powerpoint/2010/main" val="3658929189"/>
      </p:ext>
    </p:extLst>
  </p:cSld>
  <p:clrMapOvr>
    <a:masterClrMapping/>
  </p:clrMapOvr>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20</TotalTime>
  <Words>554</Words>
  <Application>Microsoft Office PowerPoint</Application>
  <PresentationFormat>On-screen Show (4:3)</PresentationFormat>
  <Paragraphs>20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Horizon</vt:lpstr>
      <vt:lpstr>Luminosity, Apparent Brightness, and stellar Luminosity</vt:lpstr>
      <vt:lpstr>LUMINOSITY</vt:lpstr>
      <vt:lpstr>Apparent Brightness</vt:lpstr>
      <vt:lpstr>PowerPoint Presentation</vt:lpstr>
      <vt:lpstr>Stellar Luminosity</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Luminosity and Apparent Brightness</dc:title>
  <dc:creator>vci</dc:creator>
  <cp:lastModifiedBy>vci</cp:lastModifiedBy>
  <cp:revision>3</cp:revision>
  <dcterms:created xsi:type="dcterms:W3CDTF">2013-11-13T14:06:16Z</dcterms:created>
  <dcterms:modified xsi:type="dcterms:W3CDTF">2013-11-13T14:27:05Z</dcterms:modified>
</cp:coreProperties>
</file>